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72" r:id="rId3"/>
    <p:sldId id="267" r:id="rId4"/>
    <p:sldId id="273" r:id="rId5"/>
    <p:sldId id="280" r:id="rId6"/>
    <p:sldId id="278" r:id="rId7"/>
    <p:sldId id="283" r:id="rId8"/>
    <p:sldId id="279" r:id="rId9"/>
    <p:sldId id="282" r:id="rId10"/>
    <p:sldId id="284" r:id="rId11"/>
    <p:sldId id="285" r:id="rId12"/>
    <p:sldId id="281" r:id="rId13"/>
    <p:sldId id="277" r:id="rId14"/>
    <p:sldId id="276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F923E19-B395-2641-BF1E-6B7759D81A8E}">
          <p14:sldIdLst>
            <p14:sldId id="256"/>
            <p14:sldId id="272"/>
            <p14:sldId id="267"/>
            <p14:sldId id="273"/>
            <p14:sldId id="280"/>
            <p14:sldId id="278"/>
            <p14:sldId id="283"/>
            <p14:sldId id="279"/>
            <p14:sldId id="282"/>
            <p14:sldId id="284"/>
            <p14:sldId id="285"/>
            <p14:sldId id="281"/>
            <p14:sldId id="277"/>
            <p14:sldId id="276"/>
          </p14:sldIdLst>
        </p14:section>
        <p14:section name="Untitled Section" id="{2CD384A3-25CE-2848-947F-E718852E16F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47">
          <p15:clr>
            <a:srgbClr val="A4A3A4"/>
          </p15:clr>
        </p15:guide>
        <p15:guide id="2" pos="2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749" autoAdjust="0"/>
  </p:normalViewPr>
  <p:slideViewPr>
    <p:cSldViewPr snapToGrid="0" snapToObjects="1">
      <p:cViewPr varScale="1">
        <p:scale>
          <a:sx n="93" d="100"/>
          <a:sy n="93" d="100"/>
        </p:scale>
        <p:origin x="732" y="84"/>
      </p:cViewPr>
      <p:guideLst>
        <p:guide orient="horz" pos="1647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23B05-3FD4-C241-9589-C63607FA83B1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75CAA-CE83-7D48-860D-296BD407F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54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6C89A-DF6A-9541-BB16-6C35537B00BC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D3A98-3F12-854F-A22D-D947BB000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666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3A98-3F12-854F-A22D-D947BB000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7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3A98-3F12-854F-A22D-D947BB0006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43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3A98-3F12-854F-A22D-D947BB0006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2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13" y="2066572"/>
            <a:ext cx="6533933" cy="2032887"/>
          </a:xfrm>
        </p:spPr>
        <p:txBody>
          <a:bodyPr/>
          <a:lstStyle>
            <a:lvl1pPr algn="l">
              <a:defRPr>
                <a:solidFill>
                  <a:srgbClr val="05315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9938" y="4761767"/>
            <a:ext cx="1419602" cy="273844"/>
          </a:xfrm>
        </p:spPr>
        <p:txBody>
          <a:bodyPr/>
          <a:lstStyle>
            <a:lvl1pPr>
              <a:defRPr>
                <a:solidFill>
                  <a:srgbClr val="F3C266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3C266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68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3C266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3C266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713711" y="129274"/>
            <a:ext cx="4226818" cy="491183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928" y="4767263"/>
            <a:ext cx="2133600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16" y="129274"/>
            <a:ext cx="8229600" cy="399139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rgbClr val="F3C2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16" y="681823"/>
            <a:ext cx="4299129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3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2 +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713711" y="1412034"/>
            <a:ext cx="4226818" cy="362907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928" y="4767263"/>
            <a:ext cx="2133600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16" y="129274"/>
            <a:ext cx="8229600" cy="399139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rgbClr val="F3C2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16" y="681823"/>
            <a:ext cx="4299129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713711" y="681823"/>
            <a:ext cx="4226818" cy="7302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3C266"/>
                </a:solidFill>
              </a:defRPr>
            </a:lvl1pPr>
            <a:lvl2pPr marL="457200" indent="0">
              <a:buNone/>
              <a:defRPr sz="1800">
                <a:solidFill>
                  <a:srgbClr val="F3C266"/>
                </a:solidFill>
              </a:defRPr>
            </a:lvl2pPr>
            <a:lvl3pPr marL="914400" indent="0">
              <a:buNone/>
              <a:defRPr sz="1800">
                <a:solidFill>
                  <a:srgbClr val="F3C266"/>
                </a:solidFill>
              </a:defRPr>
            </a:lvl3pPr>
            <a:lvl4pPr marL="1371600" indent="0">
              <a:buNone/>
              <a:defRPr sz="1800">
                <a:solidFill>
                  <a:srgbClr val="F3C266"/>
                </a:solidFill>
              </a:defRPr>
            </a:lvl4pPr>
            <a:lvl5pPr marL="1828800" indent="0">
              <a:buNone/>
              <a:defRPr sz="1800">
                <a:solidFill>
                  <a:srgbClr val="F3C26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92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+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16" y="129274"/>
            <a:ext cx="8229600" cy="399139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rgbClr val="F3C2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16" y="681823"/>
            <a:ext cx="5535094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928" y="4767263"/>
            <a:ext cx="2133600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5898529" y="681823"/>
            <a:ext cx="3041999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3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16" y="129274"/>
            <a:ext cx="8229600" cy="399139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rgbClr val="F3C2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5434" y="690347"/>
            <a:ext cx="5535094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928" y="4767263"/>
            <a:ext cx="2133600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41816" y="673301"/>
            <a:ext cx="3041999" cy="394604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083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/3 +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16" y="129274"/>
            <a:ext cx="8229600" cy="399139"/>
          </a:xfrm>
        </p:spPr>
        <p:txBody>
          <a:bodyPr>
            <a:noAutofit/>
          </a:bodyPr>
          <a:lstStyle>
            <a:lvl1pPr algn="l">
              <a:defRPr sz="2000" b="1">
                <a:solidFill>
                  <a:srgbClr val="F3C2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16" y="1857966"/>
            <a:ext cx="8798712" cy="277842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53158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6928" y="4767263"/>
            <a:ext cx="2133600" cy="27384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41816" y="673301"/>
            <a:ext cx="7359205" cy="997163"/>
          </a:xfrm>
          <a:noFill/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0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63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6AEFC1CA-3750-9F4D-ABCA-CADEFF9CC0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174196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53158"/>
                </a:solidFill>
              </a:defRPr>
            </a:lvl1pPr>
          </a:lstStyle>
          <a:p>
            <a:r>
              <a:rPr lang="ru-RU" smtClean="0"/>
              <a:t>24 Января 2016 г.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15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53158"/>
                </a:solidFill>
              </a:defRPr>
            </a:lvl1pPr>
          </a:lstStyle>
          <a:p>
            <a:r>
              <a:rPr lang="bg-BG" smtClean="0"/>
              <a:t>Волгоград, CodeIB</a:t>
            </a:r>
            <a:endParaRPr lang="en-US" dirty="0"/>
          </a:p>
        </p:txBody>
      </p:sp>
      <p:pic>
        <p:nvPicPr>
          <p:cNvPr id="10" name="Picture 9" descr="backgroundR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98" y="0"/>
            <a:ext cx="251690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2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4" r:id="rId3"/>
    <p:sldLayoutId id="2147483650" r:id="rId4"/>
    <p:sldLayoutId id="2147483662" r:id="rId5"/>
    <p:sldLayoutId id="2147483663" r:id="rId6"/>
    <p:sldLayoutId id="2147483665" r:id="rId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+mj-lt"/>
        <a:buAutoNum type="arabicPeriod"/>
        <a:defRPr sz="1800" kern="1200">
          <a:solidFill>
            <a:schemeClr val="tx2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Arial"/>
        <a:buChar char="–"/>
        <a:defRPr sz="1800" kern="1200">
          <a:solidFill>
            <a:schemeClr val="tx2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Arial"/>
        <a:buChar char="•"/>
        <a:defRPr sz="1800" kern="1200">
          <a:solidFill>
            <a:schemeClr val="tx2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Arial"/>
        <a:buChar char="–"/>
        <a:defRPr sz="1800" kern="1200">
          <a:solidFill>
            <a:schemeClr val="tx2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Arial"/>
        <a:buChar char="»"/>
        <a:defRPr sz="1800" kern="1200">
          <a:solidFill>
            <a:schemeClr val="tx2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winfosec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0" y="2298700"/>
            <a:ext cx="7014883" cy="284480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PT Sans Narrow" pitchFamily="34" charset="-52"/>
                <a:cs typeface="Arial" pitchFamily="34" charset="0"/>
              </a:rPr>
              <a:t>Управление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PT Sans Narrow" pitchFamily="34" charset="-52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PT Sans Narrow" pitchFamily="34" charset="-52"/>
                <a:cs typeface="Arial" pitchFamily="34" charset="0"/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PT Sans Narrow" pitchFamily="34" charset="-52"/>
                <a:cs typeface="Arial" pitchFamily="34" charset="0"/>
              </a:rPr>
              <a:t>привилегированными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PT Sans Narrow" pitchFamily="34" charset="-52"/>
                <a:cs typeface="Arial" pitchFamily="34" charset="0"/>
              </a:rPr>
              <a:t>пользователями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PT Sans Narrow" pitchFamily="34" charset="-52"/>
                <a:cs typeface="Arial" pitchFamily="34" charset="0"/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PT Sans Narrow" pitchFamily="34" charset="-52"/>
                <a:cs typeface="Arial" pitchFamily="34" charset="0"/>
              </a:rPr>
            </a:br>
            <a:r>
              <a:rPr lang="ru-RU" sz="2000" spc="200" dirty="0" smtClean="0">
                <a:latin typeface="Arial Narrow" panose="020B0606020202030204" pitchFamily="34" charset="0"/>
              </a:rPr>
              <a:t>Технический обзор решения</a:t>
            </a:r>
            <a:r>
              <a:rPr lang="ru-RU" spc="200" dirty="0" smtClean="0">
                <a:latin typeface="Arial Narrow" panose="020B0606020202030204" pitchFamily="34" charset="0"/>
              </a:rPr>
              <a:t/>
            </a:r>
            <a:br>
              <a:rPr lang="ru-RU" spc="200" dirty="0" smtClean="0">
                <a:latin typeface="Arial Narrow" panose="020B0606020202030204" pitchFamily="34" charset="0"/>
              </a:rPr>
            </a:br>
            <a:endParaRPr lang="en-US" spc="200" dirty="0"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8" y="324414"/>
            <a:ext cx="7233206" cy="18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87332" y="70585"/>
            <a:ext cx="7600554" cy="566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300" dirty="0">
                <a:solidFill>
                  <a:srgbClr val="004366"/>
                </a:solidFill>
                <a:latin typeface="Calibri"/>
                <a:cs typeface="Calibri"/>
              </a:rPr>
              <a:t>Дополнительные возможности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15033" y="722806"/>
            <a:ext cx="8924192" cy="3614"/>
          </a:xfrm>
          <a:prstGeom prst="line">
            <a:avLst/>
          </a:prstGeom>
          <a:ln>
            <a:solidFill>
              <a:srgbClr val="FE882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945364"/>
            <a:ext cx="41422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dirty="0" smtClean="0">
                <a:solidFill>
                  <a:srgbClr val="004366"/>
                </a:solidFill>
                <a:latin typeface="Calibri"/>
                <a:cs typeface="Calibri"/>
              </a:rPr>
              <a:t>User-</a:t>
            </a:r>
            <a:r>
              <a:rPr lang="en-US" dirty="0" err="1" smtClean="0">
                <a:solidFill>
                  <a:srgbClr val="004366"/>
                </a:solidFill>
                <a:latin typeface="Calibri"/>
                <a:cs typeface="Calibri"/>
              </a:rPr>
              <a:t>maping</a:t>
            </a:r>
            <a:r>
              <a:rPr lang="ru-RU" dirty="0" smtClean="0">
                <a:solidFill>
                  <a:srgbClr val="004366"/>
                </a:solidFill>
                <a:latin typeface="Calibri"/>
                <a:cs typeface="Calibri"/>
              </a:rPr>
              <a:t> </a:t>
            </a:r>
            <a:r>
              <a:rPr lang="ru-RU" dirty="0">
                <a:solidFill>
                  <a:srgbClr val="004366"/>
                </a:solidFill>
                <a:latin typeface="Calibri"/>
                <a:cs typeface="Calibri"/>
              </a:rPr>
              <a:t>(для </a:t>
            </a:r>
            <a:r>
              <a:rPr lang="en-US" dirty="0">
                <a:solidFill>
                  <a:srgbClr val="004366"/>
                </a:solidFill>
                <a:latin typeface="Calibri"/>
                <a:cs typeface="Calibri"/>
              </a:rPr>
              <a:t>SSH </a:t>
            </a:r>
            <a:r>
              <a:rPr lang="ru-RU" dirty="0">
                <a:solidFill>
                  <a:srgbClr val="004366"/>
                </a:solidFill>
                <a:latin typeface="Calibri"/>
                <a:cs typeface="Calibri"/>
              </a:rPr>
              <a:t>и </a:t>
            </a:r>
            <a:r>
              <a:rPr lang="en-US" dirty="0">
                <a:solidFill>
                  <a:srgbClr val="004366"/>
                </a:solidFill>
                <a:latin typeface="Calibri"/>
                <a:cs typeface="Calibri"/>
              </a:rPr>
              <a:t>RDP)</a:t>
            </a:r>
            <a:endParaRPr lang="ru-RU" dirty="0">
              <a:solidFill>
                <a:srgbClr val="004366"/>
              </a:solidFill>
              <a:latin typeface="Calibri"/>
              <a:cs typeface="Calibri"/>
            </a:endParaRPr>
          </a:p>
          <a:p>
            <a:pPr marL="600075" lvl="1" indent="-257175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Calibri"/>
                <a:cs typeface="Calibri"/>
              </a:rPr>
              <a:t>Возможность скрытия учетных данных конечного </a:t>
            </a:r>
            <a:r>
              <a:rPr lang="ru-RU" dirty="0" smtClean="0">
                <a:solidFill>
                  <a:srgbClr val="004366"/>
                </a:solidFill>
                <a:latin typeface="Calibri"/>
                <a:cs typeface="Calibri"/>
              </a:rPr>
              <a:t>администратора</a:t>
            </a:r>
            <a:endParaRPr lang="en-US" dirty="0">
              <a:solidFill>
                <a:srgbClr val="004366"/>
              </a:solidFill>
              <a:latin typeface="Calibri"/>
              <a:cs typeface="Calibri"/>
            </a:endParaRPr>
          </a:p>
          <a:p>
            <a:pPr marL="600075" lvl="1" indent="-257175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Calibri"/>
                <a:cs typeface="Calibri"/>
              </a:rPr>
              <a:t>Работает с паролями и приватными ключами</a:t>
            </a:r>
          </a:p>
          <a:p>
            <a:pPr marL="257175" indent="-257175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Calibri"/>
                <a:cs typeface="Calibri"/>
              </a:rPr>
              <a:t>Дополнительная авторизация</a:t>
            </a:r>
          </a:p>
          <a:p>
            <a:pPr marL="600075" lvl="1" indent="-257175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Calibri"/>
                <a:cs typeface="Calibri"/>
              </a:rPr>
              <a:t>Отправка уведомления вышестоящему руководителю или офицеру безопасности с возможностью принять/отклонить подключение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35742" y="757671"/>
            <a:ext cx="39350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Ролевая модель администрирования</a:t>
            </a:r>
          </a:p>
          <a:p>
            <a:pPr marL="257175" indent="-257175">
              <a:buFont typeface="Arial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Дополнительное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защита - разделение на «зоны аудита»</a:t>
            </a:r>
          </a:p>
          <a:p>
            <a:pPr marL="257175" indent="-257175">
              <a:buFont typeface="Arial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Каждой «зоне» назначается свой пароль, без которого невозможно просмотреть данные подключений</a:t>
            </a:r>
          </a:p>
          <a:p>
            <a:pPr marL="257175" indent="-257175">
              <a:buFont typeface="Arial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Записанные данные подключений шифруются в центральном хранилище (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AES-128)</a:t>
            </a:r>
          </a:p>
          <a:p>
            <a:pPr marL="257175" indent="-257175">
              <a:buFont typeface="Arial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Коммуникации между Коллектором и Менеджером защищены, используется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TLS-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соединение</a:t>
            </a:r>
          </a:p>
        </p:txBody>
      </p:sp>
    </p:spTree>
    <p:extLst>
      <p:ext uri="{BB962C8B-B14F-4D97-AF65-F5344CB8AC3E}">
        <p14:creationId xmlns:p14="http://schemas.microsoft.com/office/powerpoint/2010/main" val="32129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Features_red3(108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ОБЕСПЕЧЕНИЕ КОМПЛЕКСНОЙ ЗАЩИТЫ И КОНТРОЛЯ</a:t>
            </a:r>
            <a:endParaRPr lang="ru-RU" sz="2400" b="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/>
        </p:nvSpPr>
        <p:spPr>
          <a:xfrm>
            <a:off x="369868" y="842482"/>
            <a:ext cx="6246689" cy="1839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alt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Интегрируется  </a:t>
            </a:r>
            <a:r>
              <a:rPr lang="ru-RU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со следующей </a:t>
            </a:r>
            <a:r>
              <a:rPr lang="ru-RU" alt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инфраструктурой  и </a:t>
            </a:r>
            <a:r>
              <a:rPr lang="ru-RU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процессами:</a:t>
            </a:r>
            <a:endParaRPr lang="ru-RU" altLang="en-US" sz="1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Identity management (AD, RADIUS, RSA </a:t>
            </a:r>
            <a:r>
              <a:rPr lang="en-US" alt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SecurID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SIEM </a:t>
            </a:r>
            <a:r>
              <a:rPr lang="en-US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– Syslog/LEEF/CEF (IBM </a:t>
            </a:r>
            <a:r>
              <a:rPr lang="en-US" alt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QRadar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n-US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RSA key, </a:t>
            </a:r>
            <a:r>
              <a:rPr lang="en-US" altLang="en-US" sz="1800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Splunk</a:t>
            </a:r>
            <a:r>
              <a:rPr lang="ru-RU" alt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и </a:t>
            </a:r>
            <a:r>
              <a:rPr lang="ru-RU" altLang="en-US" sz="1800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т.д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IDS</a:t>
            </a:r>
            <a:r>
              <a:rPr lang="ru-RU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en-US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IPS</a:t>
            </a:r>
            <a:endParaRPr lang="en-US" altLang="en-US" sz="1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DLP 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(RSA DLP, </a:t>
            </a:r>
            <a:r>
              <a:rPr lang="en-US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McAfee, ICAP</a:t>
            </a:r>
            <a:r>
              <a:rPr lang="ru-RU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-сервера</a:t>
            </a:r>
            <a:r>
              <a:rPr lang="en-US" altLang="en-US" sz="18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alt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и </a:t>
            </a:r>
            <a:r>
              <a:rPr lang="ru-RU" altLang="en-US" sz="1800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т.д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.)</a:t>
            </a:r>
          </a:p>
        </p:txBody>
      </p:sp>
      <p:pic>
        <p:nvPicPr>
          <p:cNvPr id="9" name="Изображение 84" descr="SafeInspect-2+++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6" y="2888804"/>
            <a:ext cx="4151631" cy="20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3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1761350" y="14170"/>
            <a:ext cx="4512163" cy="399139"/>
          </a:xfrm>
        </p:spPr>
        <p:txBody>
          <a:bodyPr/>
          <a:lstStyle/>
          <a:p>
            <a:r>
              <a:rPr lang="ru-RU" sz="2400" b="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ТЕХНИЧЕСКИЕ ТРЕБОВАНИЯ</a:t>
            </a:r>
            <a:endParaRPr lang="ru-RU" sz="24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66" y="637729"/>
            <a:ext cx="40089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Размер сохраняемых подключений</a:t>
            </a:r>
            <a:endParaRPr lang="en-US" dirty="0">
              <a:solidFill>
                <a:srgbClr val="004366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lvl="0" indent="-342900">
              <a:buFont typeface="Arial" charset="0"/>
              <a:buChar char="•"/>
            </a:pP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SSH: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1 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Мб/ч (без индекса)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; 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3 Мб/ч(с индексом)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RDP (</a:t>
            </a:r>
            <a:r>
              <a:rPr lang="ru-RU" i="1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для разрешения </a:t>
            </a:r>
            <a:r>
              <a:rPr lang="en-US" i="1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1024x768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):</a:t>
            </a:r>
          </a:p>
          <a:p>
            <a:pPr marL="800100" lvl="1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Типичное административное использование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: 30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 Мб/ч</a:t>
            </a:r>
          </a:p>
          <a:p>
            <a:pPr marL="800100" lvl="1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С интенсивным использованием графики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: 300 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Мб/ч</a:t>
            </a:r>
            <a:endParaRPr lang="en-US" dirty="0">
              <a:solidFill>
                <a:srgbClr val="004366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4547" y="637729"/>
            <a:ext cx="33443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Требования для Менеджера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:</a:t>
            </a:r>
          </a:p>
          <a:p>
            <a:pPr marL="800100" lvl="1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8 Гб ОЗУ</a:t>
            </a:r>
          </a:p>
          <a:p>
            <a:pPr marL="800100" lvl="1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500 Гб диск</a:t>
            </a:r>
            <a:endParaRPr lang="en-US" dirty="0">
              <a:solidFill>
                <a:srgbClr val="004366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lvl="0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Требования для Коллектора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4 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Гб ОЗУ</a:t>
            </a:r>
          </a:p>
          <a:p>
            <a:pPr marL="800100" lvl="1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50 Гб диск</a:t>
            </a:r>
          </a:p>
          <a:p>
            <a:pPr marL="342900" lvl="0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Производительность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Коллектора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:</a:t>
            </a:r>
            <a:endParaRPr lang="ru-RU" dirty="0">
              <a:solidFill>
                <a:srgbClr val="004366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6</a:t>
            </a:r>
            <a:r>
              <a:rPr lang="ru-RU" dirty="0" smtClean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000 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SSH 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подключений</a:t>
            </a:r>
          </a:p>
          <a:p>
            <a:pPr marL="800100" lvl="1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6</a:t>
            </a:r>
            <a:r>
              <a:rPr lang="ru-RU" dirty="0" smtClean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00 </a:t>
            </a:r>
            <a:r>
              <a:rPr lang="en-US" dirty="0" smtClean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RDP</a:t>
            </a:r>
            <a:endParaRPr lang="en-US" dirty="0">
              <a:solidFill>
                <a:srgbClr val="004366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1 Менеджер 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~ 12 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Коллекторов</a:t>
            </a:r>
            <a:endParaRPr lang="en-US" dirty="0">
              <a:solidFill>
                <a:srgbClr val="004366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0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1844" y="1120043"/>
            <a:ext cx="7113166" cy="80791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ru-RU" sz="4800" spc="200" dirty="0" smtClean="0">
                <a:solidFill>
                  <a:srgbClr val="004366"/>
                </a:solidFill>
                <a:latin typeface="Arial Narrow" pitchFamily="34" charset="0"/>
                <a:ea typeface="MS PGothic" pitchFamily="34" charset="-128"/>
                <a:cs typeface="Franklin Gothic Medium"/>
              </a:rPr>
              <a:t>СПАСИБО ЗА ВНИМАНИЕ!</a:t>
            </a:r>
            <a:endParaRPr lang="ru-RU" sz="4800" spc="200" dirty="0">
              <a:solidFill>
                <a:srgbClr val="004366"/>
              </a:solidFill>
              <a:latin typeface="Arial Narrow" pitchFamily="34" charset="0"/>
              <a:ea typeface="MS PGothic" pitchFamily="34" charset="-128"/>
              <a:cs typeface="Franklin Gothic Mediu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9952" y="2798713"/>
            <a:ext cx="6076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150" dirty="0">
                <a:solidFill>
                  <a:srgbClr val="004366"/>
                </a:solidFill>
                <a:latin typeface="Arial Narrow" pitchFamily="34" charset="0"/>
                <a:cs typeface="Franklin Gothic Medium"/>
              </a:rPr>
              <a:t>Контакты:</a:t>
            </a:r>
          </a:p>
          <a:p>
            <a:pPr algn="ctr"/>
            <a:r>
              <a:rPr lang="ru-RU" sz="2000" spc="150" dirty="0" smtClean="0">
                <a:solidFill>
                  <a:srgbClr val="004366"/>
                </a:solidFill>
                <a:latin typeface="Arial Narrow" pitchFamily="34" charset="0"/>
                <a:cs typeface="Franklin Gothic Medium"/>
              </a:rPr>
              <a:t>ООО </a:t>
            </a:r>
            <a:r>
              <a:rPr lang="ru-RU" sz="2000" spc="150" dirty="0">
                <a:solidFill>
                  <a:srgbClr val="004366"/>
                </a:solidFill>
                <a:latin typeface="Arial Narrow" pitchFamily="34" charset="0"/>
                <a:cs typeface="Franklin Gothic Medium"/>
              </a:rPr>
              <a:t>«Новые технологии безопасности»</a:t>
            </a:r>
            <a:endParaRPr lang="en-US" sz="2000" spc="150" dirty="0">
              <a:solidFill>
                <a:srgbClr val="004366"/>
              </a:solidFill>
              <a:latin typeface="Arial Narrow" pitchFamily="34" charset="0"/>
              <a:cs typeface="Franklin Gothic Medium"/>
            </a:endParaRPr>
          </a:p>
          <a:p>
            <a:pPr algn="ctr"/>
            <a:r>
              <a:rPr lang="ru-RU" sz="2000" spc="150" dirty="0">
                <a:solidFill>
                  <a:srgbClr val="004366"/>
                </a:solidFill>
                <a:latin typeface="Arial Narrow" pitchFamily="34" charset="0"/>
                <a:cs typeface="Franklin Gothic Medium"/>
              </a:rPr>
              <a:t>Москва, ул. Трубная, 12</a:t>
            </a:r>
          </a:p>
          <a:p>
            <a:pPr algn="ctr"/>
            <a:r>
              <a:rPr lang="ru-RU" sz="2000" spc="150" dirty="0">
                <a:solidFill>
                  <a:srgbClr val="004366"/>
                </a:solidFill>
                <a:latin typeface="Arial Narrow" pitchFamily="34" charset="0"/>
                <a:cs typeface="Franklin Gothic Medium"/>
              </a:rPr>
              <a:t>Телефон/Факс: +7 (495) 787 99 36</a:t>
            </a:r>
            <a:endParaRPr lang="en-US" sz="2000" spc="150" dirty="0">
              <a:solidFill>
                <a:srgbClr val="004366"/>
              </a:solidFill>
              <a:latin typeface="Arial Narrow" pitchFamily="34" charset="0"/>
              <a:cs typeface="Franklin Gothic Medium"/>
            </a:endParaRPr>
          </a:p>
          <a:p>
            <a:pPr algn="ctr"/>
            <a:r>
              <a:rPr lang="en-US" sz="2000" spc="150" dirty="0">
                <a:solidFill>
                  <a:srgbClr val="004366"/>
                </a:solidFill>
                <a:latin typeface="Arial Narrow" pitchFamily="34" charset="0"/>
                <a:cs typeface="Franklin Gothic Medium"/>
                <a:hlinkClick r:id="rId2"/>
              </a:rPr>
              <a:t>www.newinfosec.ru</a:t>
            </a:r>
            <a:endParaRPr lang="en-US" sz="2000" spc="150" dirty="0">
              <a:solidFill>
                <a:srgbClr val="004366"/>
              </a:solidFill>
              <a:latin typeface="Arial Narrow" pitchFamily="34" charset="0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8435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220" y="0"/>
            <a:ext cx="8229600" cy="399139"/>
          </a:xfrm>
        </p:spPr>
        <p:txBody>
          <a:bodyPr/>
          <a:lstStyle/>
          <a:p>
            <a:r>
              <a:rPr lang="ru-RU" sz="2400" b="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  <a:cs typeface="Franklin Gothic Medium"/>
              </a:rPr>
              <a:t>ОСНОВНЫЕ ВОЗМОЖНОСТИ</a:t>
            </a:r>
            <a:endParaRPr lang="ru-RU" sz="24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  <a:cs typeface="Franklin Gothic Medium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141816" y="673301"/>
            <a:ext cx="5868566" cy="3733599"/>
          </a:xfrm>
        </p:spPr>
        <p:txBody>
          <a:bodyPr>
            <a:norm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ru-RU" dirty="0" smtClean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Запись и 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воспроизведение сессий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SSH (*nix)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RDP (Windows</a:t>
            </a:r>
            <a:r>
              <a:rPr lang="en-US" dirty="0" smtClean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)</a:t>
            </a:r>
            <a:endParaRPr lang="en-US" dirty="0">
              <a:solidFill>
                <a:srgbClr val="004366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HTTP(s)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Telnet,TN3270 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и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т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.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д</a:t>
            </a:r>
            <a:r>
              <a:rPr lang="en-US" dirty="0" smtClean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.</a:t>
            </a:r>
            <a:endParaRPr lang="ru-RU" dirty="0">
              <a:solidFill>
                <a:srgbClr val="004366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Определение и аудит подканалов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SCP,SFTP, X11 </a:t>
            </a: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и </a:t>
            </a:r>
            <a:r>
              <a:rPr lang="ru-RU" dirty="0" err="1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др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. (SSH)</a:t>
            </a:r>
          </a:p>
          <a:p>
            <a:pPr marL="800100" lvl="1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Буфер обмена, подключаемые </a:t>
            </a:r>
            <a:r>
              <a:rPr lang="ru-RU" dirty="0" smtClean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устройства</a:t>
            </a:r>
            <a:r>
              <a:rPr lang="en-US" dirty="0" smtClean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(RDP)</a:t>
            </a:r>
          </a:p>
          <a:p>
            <a:pPr marL="342900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Индексация содержимого, поиск по ключевым словам</a:t>
            </a:r>
          </a:p>
          <a:p>
            <a:pPr marL="342900" indent="-342900">
              <a:buFont typeface="Arial" charset="0"/>
              <a:buChar char="•"/>
            </a:pPr>
            <a:r>
              <a:rPr lang="ru-RU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Оптическое распознавание символов в </a:t>
            </a:r>
            <a:r>
              <a:rPr lang="en-US" dirty="0">
                <a:solidFill>
                  <a:srgbClr val="004366"/>
                </a:solidFill>
                <a:latin typeface="Arial Narrow" charset="0"/>
                <a:ea typeface="Arial Narrow" charset="0"/>
                <a:cs typeface="Arial Narrow" charset="0"/>
              </a:rPr>
              <a:t>RDP (OCR)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8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1"/>
          <p:cNvSpPr txBox="1">
            <a:spLocks/>
          </p:cNvSpPr>
          <p:nvPr/>
        </p:nvSpPr>
        <p:spPr>
          <a:xfrm>
            <a:off x="2503587" y="0"/>
            <a:ext cx="3023909" cy="3991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3C2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АРХИТЕКТУРА</a:t>
            </a:r>
            <a:endParaRPr lang="en-US" sz="24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404588"/>
            <a:ext cx="7376584" cy="4461677"/>
          </a:xfrm>
        </p:spPr>
        <p:txBody>
          <a:bodyPr>
            <a:normAutofit fontScale="70000" lnSpcReduction="20000"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ru-RU" sz="2300" dirty="0"/>
              <a:t>Законченное решение, поставляется в виде </a:t>
            </a:r>
            <a:r>
              <a:rPr lang="en-US" sz="2300" dirty="0"/>
              <a:t>.</a:t>
            </a:r>
            <a:r>
              <a:rPr lang="en-US" sz="2300" dirty="0" err="1"/>
              <a:t>iso</a:t>
            </a:r>
            <a:r>
              <a:rPr lang="en-US" sz="2300" dirty="0"/>
              <a:t> </a:t>
            </a:r>
            <a:r>
              <a:rPr lang="ru-RU" sz="2300" dirty="0"/>
              <a:t>или </a:t>
            </a:r>
            <a:r>
              <a:rPr lang="en-US" sz="2300" dirty="0" err="1"/>
              <a:t>ovf</a:t>
            </a:r>
            <a:r>
              <a:rPr lang="en-US" sz="2300" dirty="0"/>
              <a:t> (</a:t>
            </a:r>
            <a:r>
              <a:rPr lang="ru-RU" sz="2300" dirty="0"/>
              <a:t>виртуальный </a:t>
            </a:r>
            <a:r>
              <a:rPr lang="en-US" sz="2300" dirty="0"/>
              <a:t>appliance)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2300" dirty="0"/>
              <a:t>Основа – </a:t>
            </a:r>
            <a:r>
              <a:rPr lang="en-US" sz="2300" dirty="0"/>
              <a:t>FreeBSD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ru-RU" sz="2300" dirty="0"/>
              <a:t>Одна машина может быть иметь две роли – Менеджер либо Коллектор</a:t>
            </a:r>
          </a:p>
          <a:p>
            <a:pPr marL="285750" indent="-285750" algn="just">
              <a:buFont typeface="Arial" charset="0"/>
              <a:buChar char="•"/>
            </a:pPr>
            <a:endParaRPr lang="ru-RU" sz="23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2300" dirty="0"/>
              <a:t> </a:t>
            </a:r>
            <a:r>
              <a:rPr lang="ru-RU" sz="2300" dirty="0"/>
              <a:t>Менеджер – единая консоль администрирования, управления политиками, </a:t>
            </a:r>
          </a:p>
          <a:p>
            <a:pPr algn="just"/>
            <a:r>
              <a:rPr lang="ru-RU" sz="2300" dirty="0"/>
              <a:t>просмотра подключений, хранилище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ru-RU" sz="2300" dirty="0"/>
              <a:t>Коллектор – инспектирует и </a:t>
            </a:r>
            <a:r>
              <a:rPr lang="ru-RU" sz="2300" dirty="0" err="1"/>
              <a:t>аудирует</a:t>
            </a:r>
            <a:r>
              <a:rPr lang="ru-RU" sz="2300" dirty="0"/>
              <a:t> подключения администраторов</a:t>
            </a:r>
            <a:r>
              <a:rPr lang="en-US" sz="2300" dirty="0"/>
              <a:t> </a:t>
            </a:r>
            <a:r>
              <a:rPr lang="ru-RU" sz="2300" dirty="0"/>
              <a:t>к конечным</a:t>
            </a:r>
          </a:p>
          <a:p>
            <a:pPr algn="just"/>
            <a:r>
              <a:rPr lang="ru-RU" sz="2300" dirty="0"/>
              <a:t>серверам</a:t>
            </a:r>
            <a:endParaRPr lang="en-US" sz="2300" dirty="0"/>
          </a:p>
          <a:p>
            <a:pPr marL="342900" indent="-342900" algn="just">
              <a:buFont typeface="Arial" charset="0"/>
              <a:buChar char="•"/>
            </a:pPr>
            <a:r>
              <a:rPr lang="ru-RU" sz="2300" dirty="0"/>
              <a:t>Три режима работы коллектора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ru-RU" sz="2300" dirty="0" err="1"/>
              <a:t>Машрутизатор</a:t>
            </a:r>
            <a:r>
              <a:rPr lang="ru-RU" sz="2300" dirty="0"/>
              <a:t> (</a:t>
            </a:r>
            <a:r>
              <a:rPr lang="en-US" sz="2300" dirty="0"/>
              <a:t>L3)</a:t>
            </a:r>
            <a:endParaRPr lang="ru-RU" sz="2300" dirty="0"/>
          </a:p>
          <a:p>
            <a:pPr marL="800100" lvl="1" indent="-342900" algn="just">
              <a:buFont typeface="Arial" charset="0"/>
              <a:buChar char="•"/>
            </a:pPr>
            <a:r>
              <a:rPr lang="ru-RU" sz="2300" dirty="0"/>
              <a:t>Сетевой мост/бридж (</a:t>
            </a:r>
            <a:r>
              <a:rPr lang="en-US" sz="2300" dirty="0"/>
              <a:t>L2/</a:t>
            </a:r>
            <a:r>
              <a:rPr lang="ru-RU" sz="2300" dirty="0"/>
              <a:t>поддерживает </a:t>
            </a:r>
            <a:r>
              <a:rPr lang="en-US" sz="2300" dirty="0"/>
              <a:t>VLAN)</a:t>
            </a:r>
          </a:p>
          <a:p>
            <a:pPr marL="800100" lvl="1" indent="-342900" algn="just">
              <a:buFont typeface="Arial" charset="0"/>
              <a:buChar char="•"/>
            </a:pPr>
            <a:r>
              <a:rPr lang="ru-RU" sz="2300" dirty="0"/>
              <a:t>Бастион</a:t>
            </a:r>
            <a:r>
              <a:rPr lang="en-US" sz="2300" dirty="0"/>
              <a:t> (</a:t>
            </a:r>
            <a:r>
              <a:rPr lang="en-US" sz="2300" dirty="0" err="1"/>
              <a:t>user@host</a:t>
            </a:r>
            <a:r>
              <a:rPr lang="en-US" sz="2300" dirty="0"/>
              <a:t>)</a:t>
            </a:r>
            <a:endParaRPr lang="ru-RU" sz="2300" dirty="0"/>
          </a:p>
          <a:p>
            <a:pPr lvl="1" algn="just"/>
            <a:endParaRPr lang="en-US" sz="2300" dirty="0"/>
          </a:p>
          <a:p>
            <a:pPr marL="342900" indent="-342900" algn="just">
              <a:buFont typeface="Arial" charset="0"/>
              <a:buChar char="•"/>
            </a:pPr>
            <a:r>
              <a:rPr lang="ru-RU" sz="2300" dirty="0"/>
              <a:t>Не требует установки агентов</a:t>
            </a:r>
          </a:p>
          <a:p>
            <a:pPr marL="342900" indent="-342900" algn="just">
              <a:buFont typeface="Arial" charset="0"/>
              <a:buChar char="•"/>
            </a:pPr>
            <a:r>
              <a:rPr lang="ru-RU" sz="2300" dirty="0"/>
              <a:t>Не требует специальных клиентов – используется стандартное ПО для </a:t>
            </a:r>
            <a:r>
              <a:rPr lang="ru-RU" sz="2300" dirty="0" smtClean="0"/>
              <a:t>подключений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28440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7078" y="5449"/>
            <a:ext cx="8229600" cy="399139"/>
          </a:xfrm>
        </p:spPr>
        <p:txBody>
          <a:bodyPr/>
          <a:lstStyle/>
          <a:p>
            <a:r>
              <a:rPr lang="ru-RU" sz="2400" b="0" spc="20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ОБЩАЯ СХЕМА</a:t>
            </a:r>
            <a:endParaRPr lang="en-US" sz="2400" b="0" spc="20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1" y="591280"/>
            <a:ext cx="7293408" cy="45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3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09663" y="129274"/>
            <a:ext cx="8229600" cy="399139"/>
          </a:xfrm>
        </p:spPr>
        <p:txBody>
          <a:bodyPr/>
          <a:lstStyle/>
          <a:p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РЕЖИМ </a:t>
            </a:r>
            <a:r>
              <a:rPr lang="en-US" sz="2400" b="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L2-</a:t>
            </a:r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МОСТ</a:t>
            </a:r>
            <a:endParaRPr lang="ru-RU" sz="2400" b="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3" y="1473636"/>
            <a:ext cx="7429500" cy="282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6" y="1270048"/>
            <a:ext cx="7452386" cy="3147840"/>
          </a:xfrm>
          <a:prstGeom prst="rect">
            <a:avLst/>
          </a:prstGeom>
        </p:spPr>
      </p:pic>
      <p:sp>
        <p:nvSpPr>
          <p:cNvPr id="7" name="Заголовок 5"/>
          <p:cNvSpPr>
            <a:spLocks noGrp="1"/>
          </p:cNvSpPr>
          <p:nvPr>
            <p:ph type="title"/>
          </p:nvPr>
        </p:nvSpPr>
        <p:spPr>
          <a:xfrm>
            <a:off x="1528827" y="143979"/>
            <a:ext cx="8229600" cy="399139"/>
          </a:xfrm>
        </p:spPr>
        <p:txBody>
          <a:bodyPr/>
          <a:lstStyle/>
          <a:p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РЕЖИМ </a:t>
            </a:r>
            <a:r>
              <a:rPr lang="en-US" sz="2400" b="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L3</a:t>
            </a:r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-МАРШРУТИЗАТОР</a:t>
            </a:r>
            <a:endParaRPr lang="ru-RU" sz="2400" b="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4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Router (1080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5499" cy="5143500"/>
          </a:xfrm>
        </p:spPr>
      </p:pic>
    </p:spTree>
    <p:extLst>
      <p:ext uri="{BB962C8B-B14F-4D97-AF65-F5344CB8AC3E}">
        <p14:creationId xmlns:p14="http://schemas.microsoft.com/office/powerpoint/2010/main" val="333983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37744" y="133705"/>
            <a:ext cx="8229600" cy="399139"/>
          </a:xfrm>
        </p:spPr>
        <p:txBody>
          <a:bodyPr/>
          <a:lstStyle/>
          <a:p>
            <a:r>
              <a:rPr lang="ru-RU" sz="2400" b="0" dirty="0" smtClean="0">
                <a:solidFill>
                  <a:schemeClr val="bg2">
                    <a:lumMod val="75000"/>
                  </a:schemeClr>
                </a:solidFill>
                <a:latin typeface="Arial Narrow" panose="020B0606020202030204" pitchFamily="34" charset="0"/>
              </a:rPr>
              <a:t>РЕЖИМ БАСТИОН</a:t>
            </a:r>
            <a:endParaRPr lang="ru-RU" sz="2400" b="0" dirty="0">
              <a:solidFill>
                <a:schemeClr val="bg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Изображение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3" y="992170"/>
            <a:ext cx="6360715" cy="28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3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FC1CA-3750-9F4D-ABCA-CADEFF9CC0E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Jump-server(1080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5500" cy="5143500"/>
          </a:xfrm>
        </p:spPr>
      </p:pic>
    </p:spTree>
    <p:extLst>
      <p:ext uri="{BB962C8B-B14F-4D97-AF65-F5344CB8AC3E}">
        <p14:creationId xmlns:p14="http://schemas.microsoft.com/office/powerpoint/2010/main" val="403031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TB">
      <a:dk1>
        <a:sysClr val="windowText" lastClr="000000"/>
      </a:dk1>
      <a:lt1>
        <a:sysClr val="window" lastClr="FFFFFF"/>
      </a:lt1>
      <a:dk2>
        <a:srgbClr val="053158"/>
      </a:dk2>
      <a:lt2>
        <a:srgbClr val="F3C266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2370</TotalTime>
  <Words>394</Words>
  <Application>Microsoft Office PowerPoint</Application>
  <PresentationFormat>Экран (16:9)</PresentationFormat>
  <Paragraphs>78</Paragraphs>
  <Slides>14</Slides>
  <Notes>3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MS PGothic</vt:lpstr>
      <vt:lpstr>Arial</vt:lpstr>
      <vt:lpstr>Arial Narrow</vt:lpstr>
      <vt:lpstr>Calibri</vt:lpstr>
      <vt:lpstr>Franklin Gothic Medium</vt:lpstr>
      <vt:lpstr>Georgia</vt:lpstr>
      <vt:lpstr>PT Sans Narrow</vt:lpstr>
      <vt:lpstr>Office Theme</vt:lpstr>
      <vt:lpstr>Управление  привилегированными пользователями  Технический обзор решения </vt:lpstr>
      <vt:lpstr>ОСНОВНЫЕ ВОЗМОЖНОСТИ</vt:lpstr>
      <vt:lpstr>Презентация PowerPoint</vt:lpstr>
      <vt:lpstr>ОБЩАЯ СХЕМА</vt:lpstr>
      <vt:lpstr>РЕЖИМ L2-МОСТ</vt:lpstr>
      <vt:lpstr>РЕЖИМ L3-МАРШРУТИЗАТОР</vt:lpstr>
      <vt:lpstr>Презентация PowerPoint</vt:lpstr>
      <vt:lpstr>РЕЖИМ БАСТИОН</vt:lpstr>
      <vt:lpstr>Презентация PowerPoint</vt:lpstr>
      <vt:lpstr>Презентация PowerPoint</vt:lpstr>
      <vt:lpstr>Презентация PowerPoint</vt:lpstr>
      <vt:lpstr>ОБЕСПЕЧЕНИЕ КОМПЛЕКСНОЙ ЗАЩИТЫ И КОНТРОЛЯ</vt:lpstr>
      <vt:lpstr>ТЕХНИЧЕСКИЕ ТРЕБОВАНИЯ</vt:lpstr>
      <vt:lpstr>Презентация PowerPoint</vt:lpstr>
    </vt:vector>
  </TitlesOfParts>
  <Company>Asset Formation Group 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 Golitsyn</dc:creator>
  <cp:lastModifiedBy>Denis</cp:lastModifiedBy>
  <cp:revision>93</cp:revision>
  <cp:lastPrinted>2016-02-15T14:49:03Z</cp:lastPrinted>
  <dcterms:created xsi:type="dcterms:W3CDTF">2016-01-24T19:31:27Z</dcterms:created>
  <dcterms:modified xsi:type="dcterms:W3CDTF">2016-03-22T08:06:32Z</dcterms:modified>
</cp:coreProperties>
</file>